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5.png" Type="http://schemas.openxmlformats.org/officeDocument/2006/relationships/image"/><Relationship Id="rId6" Target="../media/image7.png" Type="http://schemas.openxmlformats.org/officeDocument/2006/relationships/image"/><Relationship Id="rId7" Target="../media/image19.png" Type="http://schemas.openxmlformats.org/officeDocument/2006/relationships/image"/><Relationship Id="rId8" Target="../media/image16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15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7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rot="0">
            <a:off x="-88900" y="0"/>
            <a:ext cx="24511000" cy="136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32900" y="5676900"/>
            <a:ext cx="5918200" cy="133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020300" y="7150100"/>
            <a:ext cx="4064000" cy="64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607" b="true" i="false" u="none" strike="noStrike">
                <a:solidFill>
                  <a:srgbClr val="C2C2C2"/>
                </a:solidFill>
                <a:latin typeface="Arial"/>
              </a:rPr>
              <a:t>2024180031 </a:t>
            </a:r>
            <a:r>
              <a:rPr lang="ko-KR" sz="3607" b="true" i="false" u="none" strike="noStrike">
                <a:solidFill>
                  <a:srgbClr val="C2C2C2"/>
                </a:solidFill>
                <a:ea typeface="Arial"/>
              </a:rPr>
              <a:t>조연진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35100" y="4203700"/>
            <a:ext cx="11823700" cy="69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게임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컨셉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5100" y="7137400"/>
            <a:ext cx="11112500" cy="69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예상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진행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흐름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8600" y="10375900"/>
            <a:ext cx="11112500" cy="69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개발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일정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1282700"/>
            <a:ext cx="1790700" cy="133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698500"/>
            <a:ext cx="227838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35100" y="4216400"/>
            <a:ext cx="11823700" cy="2095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-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캡콤에서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1987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년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8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월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30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일에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아케이드로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출시한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대전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격투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게임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스트리트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파이터의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후속작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940" b="false" i="false" u="none" strike="noStrike">
                <a:solidFill>
                  <a:srgbClr val="FEEFC5"/>
                </a:solidFill>
                <a:latin typeface="Arial"/>
              </a:rPr>
              <a:t>'</a:t>
            </a:r>
            <a:r>
              <a:rPr lang="ko-KR" sz="3940" b="false" i="false" u="none" strike="noStrike">
                <a:solidFill>
                  <a:srgbClr val="FEEFC5"/>
                </a:solidFill>
                <a:ea typeface="Arial"/>
              </a:rPr>
              <a:t>슈퍼</a:t>
            </a:r>
            <a:r>
              <a:rPr lang="en-US" sz="39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EEFC5"/>
                </a:solidFill>
                <a:ea typeface="Arial"/>
              </a:rPr>
              <a:t>스트리트</a:t>
            </a:r>
            <a:r>
              <a:rPr lang="en-US" sz="39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EEFC5"/>
                </a:solidFill>
                <a:ea typeface="Arial"/>
              </a:rPr>
              <a:t>파이터</a:t>
            </a:r>
            <a:r>
              <a:rPr lang="en-US" sz="3940" b="false" i="false" u="none" strike="noStrike">
                <a:solidFill>
                  <a:srgbClr val="FEEFC5"/>
                </a:solidFill>
                <a:latin typeface="Arial"/>
              </a:rPr>
              <a:t> 2 </a:t>
            </a:r>
            <a:r>
              <a:rPr lang="ko-KR" sz="3940" b="false" i="false" u="none" strike="noStrike">
                <a:solidFill>
                  <a:srgbClr val="FEEFC5"/>
                </a:solidFill>
                <a:ea typeface="Arial"/>
              </a:rPr>
              <a:t>터보</a:t>
            </a:r>
            <a:r>
              <a:rPr lang="en-US" sz="3940" b="false" i="false" u="none" strike="noStrike">
                <a:solidFill>
                  <a:srgbClr val="FEEFC5"/>
                </a:solidFill>
                <a:latin typeface="Arial"/>
              </a:rPr>
              <a:t>'</a:t>
            </a:r>
            <a:r>
              <a:rPr lang="ko-KR" sz="3940" b="false" i="false" u="none" strike="noStrike">
                <a:solidFill>
                  <a:srgbClr val="FEEFC5"/>
                </a:solidFill>
                <a:ea typeface="Arial"/>
              </a:rPr>
              <a:t>를</a:t>
            </a:r>
            <a:r>
              <a:rPr lang="en-US" sz="39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EEFC5"/>
                </a:solidFill>
                <a:ea typeface="Arial"/>
              </a:rPr>
              <a:t>모작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한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게임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5100" y="7734300"/>
            <a:ext cx="11112500" cy="1397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-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원작의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다양한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EEFC5"/>
                </a:solidFill>
                <a:ea typeface="Arial"/>
              </a:rPr>
              <a:t>공격</a:t>
            </a:r>
            <a:r>
              <a:rPr lang="en-US" sz="3940" b="false" i="false" u="none" strike="noStrike">
                <a:solidFill>
                  <a:srgbClr val="FEEFC5"/>
                </a:solidFill>
                <a:latin typeface="Arial"/>
              </a:rPr>
              <a:t>/</a:t>
            </a:r>
            <a:r>
              <a:rPr lang="ko-KR" sz="3940" b="false" i="false" u="none" strike="noStrike">
                <a:solidFill>
                  <a:srgbClr val="FEEFC5"/>
                </a:solidFill>
                <a:ea typeface="Arial"/>
              </a:rPr>
              <a:t>방어</a:t>
            </a:r>
            <a:r>
              <a:rPr lang="en-US" sz="39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EEFC5"/>
                </a:solidFill>
                <a:ea typeface="Arial"/>
              </a:rPr>
              <a:t>모션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과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그에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따른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EEFC5"/>
                </a:solidFill>
                <a:ea typeface="Arial"/>
              </a:rPr>
              <a:t>판정시스템</a:t>
            </a:r>
            <a:r>
              <a:rPr lang="en-US" sz="3940" b="false" i="false" u="none" strike="noStrike">
                <a:solidFill>
                  <a:srgbClr val="FEEFC5"/>
                </a:solidFill>
                <a:latin typeface="Arial"/>
              </a:rPr>
              <a:t>, </a:t>
            </a:r>
            <a:r>
              <a:rPr lang="ko-KR" sz="3940" b="false" i="false" u="none" strike="noStrike">
                <a:solidFill>
                  <a:srgbClr val="FEEFC5"/>
                </a:solidFill>
                <a:ea typeface="Arial"/>
              </a:rPr>
              <a:t>체력시스템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을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구현하고자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한다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5100" y="10045700"/>
            <a:ext cx="13462000" cy="203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재미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940" b="false" i="false" u="none" strike="noStrike">
                <a:solidFill>
                  <a:srgbClr val="FFFFFF"/>
                </a:solidFill>
                <a:ea typeface="Arial"/>
              </a:rPr>
              <a:t>요소</a:t>
            </a:r>
            <a:r>
              <a:rPr lang="en-US" sz="3940" b="false" i="false" u="none" strike="noStrike">
                <a:solidFill>
                  <a:srgbClr val="FFFFFF"/>
                </a:solidFill>
                <a:latin typeface="Arial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" sz="3540" b="false" i="false" u="none" strike="noStrike">
                <a:solidFill>
                  <a:srgbClr val="FFFFFF"/>
                </a:solidFill>
                <a:latin typeface="Arial"/>
              </a:rPr>
              <a:t>- </a:t>
            </a:r>
            <a:r>
              <a:rPr lang="en" sz="3540" b="false" i="false" u="none" strike="noStrike">
                <a:solidFill>
                  <a:srgbClr val="FEEFC5"/>
                </a:solidFill>
                <a:ea typeface="Arial"/>
              </a:rPr>
              <a:t>타격감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있는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전투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라운드제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en" sz="3540" b="false" i="false" u="none" strike="noStrike">
                <a:solidFill>
                  <a:srgbClr val="FEEFC5"/>
                </a:solidFill>
                <a:ea typeface="Arial"/>
              </a:rPr>
              <a:t>긴장감</a:t>
            </a:r>
            <a:r>
              <a:rPr lang="en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다양한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스킬</a:t>
            </a:r>
            <a:r>
              <a:rPr lang="en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상대와의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심리전</a:t>
            </a:r>
          </a:p>
          <a:p>
            <a:pPr algn="l" lvl="0">
              <a:lnSpc>
                <a:spcPct val="116199"/>
              </a:lnSpc>
            </a:pPr>
            <a:r>
              <a:rPr lang="en" sz="3940" b="false" i="false" u="none" strike="noStrike">
                <a:solidFill>
                  <a:srgbClr val="FFFFFF"/>
                </a:solidFill>
                <a:latin typeface="Arial"/>
              </a:rPr>
              <a:t/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1282700"/>
            <a:ext cx="3683000" cy="133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698500"/>
            <a:ext cx="227838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57100" y="4635500"/>
            <a:ext cx="9334500" cy="6045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" y="4635500"/>
            <a:ext cx="8902700" cy="6045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544800" y="3251200"/>
            <a:ext cx="4000500" cy="63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540" b="false" i="false" u="none" strike="noStrike">
                <a:solidFill>
                  <a:srgbClr val="000000"/>
                </a:solidFill>
                <a:ea typeface="Arial"/>
              </a:rPr>
              <a:t>캐릭터</a:t>
            </a:r>
            <a:r>
              <a:rPr lang="en-US" sz="3540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Arial"/>
              </a:rPr>
              <a:t>선택</a:t>
            </a:r>
            <a:r>
              <a:rPr lang="en-US" sz="3540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000000"/>
                </a:solidFill>
                <a:ea typeface="Arial"/>
              </a:rPr>
              <a:t>화면</a:t>
            </a:r>
            <a:r>
              <a:rPr lang="en-US" sz="3540" b="false" i="false" u="none" strike="noStrike">
                <a:solidFill>
                  <a:srgbClr val="000000"/>
                </a:solidFill>
                <a:latin typeface="Arial"/>
              </a:rPr>
              <a:t>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1282700"/>
            <a:ext cx="5715000" cy="133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698500"/>
            <a:ext cx="227838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61000" y="7086600"/>
            <a:ext cx="119253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01800" y="4483100"/>
            <a:ext cx="8648700" cy="598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1282700"/>
            <a:ext cx="5715000" cy="133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0400" y="698500"/>
            <a:ext cx="227838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96800" y="4483100"/>
            <a:ext cx="8775700" cy="590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61000" y="7086600"/>
            <a:ext cx="119253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453100" y="6616700"/>
            <a:ext cx="28194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1282700"/>
            <a:ext cx="5715000" cy="133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05000" y="4660900"/>
            <a:ext cx="8394700" cy="570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34900" y="4622800"/>
            <a:ext cx="8585200" cy="576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698500"/>
            <a:ext cx="227838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461000" y="7086600"/>
            <a:ext cx="119253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0" y="0"/>
            <a:ext cx="24434800" cy="13716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35100" y="3771900"/>
            <a:ext cx="17005300" cy="692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1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주차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 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기반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시스템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및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리소스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준비</a:t>
            </a:r>
          </a:p>
          <a:p>
            <a:pPr algn="l" lvl="0">
              <a:lnSpc>
                <a:spcPct val="116199"/>
              </a:lnSpc>
            </a:pPr>
            <a:r>
              <a:rPr lang="en" sz="3540" b="false" i="false" u="none" strike="noStrike">
                <a:solidFill>
                  <a:srgbClr val="FFFFFF"/>
                </a:solidFill>
                <a:latin typeface="Arial"/>
              </a:rPr>
              <a:t>-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기본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게임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프레임워크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구축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메인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리소스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2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주차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기본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동작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및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공격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시스템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-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기본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이동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구현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(WASD/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방향키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,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점프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,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지상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공중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이동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" sz="3540" b="false" i="false" u="none" strike="noStrike">
                <a:solidFill>
                  <a:srgbClr val="FFFFFF"/>
                </a:solidFill>
                <a:latin typeface="Arial"/>
              </a:rPr>
              <a:t>-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키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입력에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따른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기본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공격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방어모션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구현</a:t>
            </a:r>
            <a:r>
              <a:rPr lang="en" sz="3540" b="false" i="false" u="none" strike="noStrike">
                <a:solidFill>
                  <a:srgbClr val="FFFFFF"/>
                </a:solidFill>
                <a:latin typeface="Arial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3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주차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적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ai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패턴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-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적의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기본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공격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스킬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패턴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4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주차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판정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및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충돌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시스템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-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히트박스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허트박스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충돌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처리</a:t>
            </a:r>
            <a:r>
              <a:rPr lang="en-US" sz="3540" b="false" i="false" u="none" strike="noStrike">
                <a:solidFill>
                  <a:srgbClr val="FEEFC5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EEFC5"/>
                </a:solidFill>
                <a:ea typeface="Arial"/>
              </a:rPr>
              <a:t>시스템</a:t>
            </a:r>
          </a:p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5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주차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전투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및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핵심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시스템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통합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-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체력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,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데미지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계산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및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적용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시스템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/2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차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프로젝트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준비</a:t>
            </a:r>
          </a:p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6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주차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라운드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제작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-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스테이지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제작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콤보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시스템</a:t>
            </a:r>
          </a:p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7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주차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UI/UX -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타이틀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화면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캐릭터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선택화면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이펙트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효과음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8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주차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최적화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및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버그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수정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-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조작감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개선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확장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요소</a:t>
            </a:r>
          </a:p>
          <a:p>
            <a:pPr algn="l" lvl="0">
              <a:lnSpc>
                <a:spcPct val="116199"/>
              </a:lnSpc>
            </a:pP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9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주차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마무리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/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마지막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프로젝트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 </a:t>
            </a:r>
            <a:r>
              <a:rPr lang="ko-KR" sz="3540" b="false" i="false" u="none" strike="noStrike">
                <a:solidFill>
                  <a:srgbClr val="FFFFFF"/>
                </a:solidFill>
                <a:ea typeface="Arial"/>
              </a:rPr>
              <a:t>준비</a:t>
            </a:r>
            <a:r>
              <a:rPr lang="en-US" sz="3540" b="false" i="false" u="none" strike="noStrike">
                <a:solidFill>
                  <a:srgbClr val="FFFFFF"/>
                </a:solidFill>
                <a:latin typeface="Arial"/>
              </a:rPr>
              <a:t>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1282700"/>
            <a:ext cx="3683000" cy="133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698500"/>
            <a:ext cx="22783800" cy="12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